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42AB3-D1AF-46BA-81E2-B276538500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D079C9-0B61-40BF-AE91-3D732F6957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8EB001A-63B1-4093-BA07-426816B75751}"/>
              </a:ext>
            </a:extLst>
          </p:cNvPr>
          <p:cNvSpPr>
            <a:spLocks noGrp="1"/>
          </p:cNvSpPr>
          <p:nvPr>
            <p:ph type="dt" sz="half" idx="10"/>
          </p:nvPr>
        </p:nvSpPr>
        <p:spPr/>
        <p:txBody>
          <a:bodyPr/>
          <a:lstStyle/>
          <a:p>
            <a:fld id="{2AABC7D4-3AB5-4B91-8CEA-3BC52B4EC626}" type="datetimeFigureOut">
              <a:rPr lang="en-GB" smtClean="0"/>
              <a:t>28/03/2023</a:t>
            </a:fld>
            <a:endParaRPr lang="en-GB"/>
          </a:p>
        </p:txBody>
      </p:sp>
      <p:sp>
        <p:nvSpPr>
          <p:cNvPr id="5" name="Footer Placeholder 4">
            <a:extLst>
              <a:ext uri="{FF2B5EF4-FFF2-40B4-BE49-F238E27FC236}">
                <a16:creationId xmlns:a16="http://schemas.microsoft.com/office/drawing/2014/main" id="{91A27D63-B04B-4C6C-80C6-FA8CF4475B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7431D2-61DA-41A4-B3AD-81A3BE80FEE6}"/>
              </a:ext>
            </a:extLst>
          </p:cNvPr>
          <p:cNvSpPr>
            <a:spLocks noGrp="1"/>
          </p:cNvSpPr>
          <p:nvPr>
            <p:ph type="sldNum" sz="quarter" idx="12"/>
          </p:nvPr>
        </p:nvSpPr>
        <p:spPr/>
        <p:txBody>
          <a:bodyPr/>
          <a:lstStyle/>
          <a:p>
            <a:fld id="{52E71EED-C728-4550-82C7-09BB41F88216}" type="slidenum">
              <a:rPr lang="en-GB" smtClean="0"/>
              <a:t>‹#›</a:t>
            </a:fld>
            <a:endParaRPr lang="en-GB"/>
          </a:p>
        </p:txBody>
      </p:sp>
    </p:spTree>
    <p:extLst>
      <p:ext uri="{BB962C8B-B14F-4D97-AF65-F5344CB8AC3E}">
        <p14:creationId xmlns:p14="http://schemas.microsoft.com/office/powerpoint/2010/main" val="3402374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6D5BB-98D8-4422-B5B0-D9296B9590E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2A31D02-EBDB-403D-8283-EC4AB598F4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825FF9-A739-4C00-AC7E-93BD1B156B6C}"/>
              </a:ext>
            </a:extLst>
          </p:cNvPr>
          <p:cNvSpPr>
            <a:spLocks noGrp="1"/>
          </p:cNvSpPr>
          <p:nvPr>
            <p:ph type="dt" sz="half" idx="10"/>
          </p:nvPr>
        </p:nvSpPr>
        <p:spPr/>
        <p:txBody>
          <a:bodyPr/>
          <a:lstStyle/>
          <a:p>
            <a:fld id="{2AABC7D4-3AB5-4B91-8CEA-3BC52B4EC626}" type="datetimeFigureOut">
              <a:rPr lang="en-GB" smtClean="0"/>
              <a:t>28/03/2023</a:t>
            </a:fld>
            <a:endParaRPr lang="en-GB"/>
          </a:p>
        </p:txBody>
      </p:sp>
      <p:sp>
        <p:nvSpPr>
          <p:cNvPr id="5" name="Footer Placeholder 4">
            <a:extLst>
              <a:ext uri="{FF2B5EF4-FFF2-40B4-BE49-F238E27FC236}">
                <a16:creationId xmlns:a16="http://schemas.microsoft.com/office/drawing/2014/main" id="{AE0774E0-90F7-4CD9-883B-010B1B9BE2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A86003-E4E5-4222-8BCD-6F8765616501}"/>
              </a:ext>
            </a:extLst>
          </p:cNvPr>
          <p:cNvSpPr>
            <a:spLocks noGrp="1"/>
          </p:cNvSpPr>
          <p:nvPr>
            <p:ph type="sldNum" sz="quarter" idx="12"/>
          </p:nvPr>
        </p:nvSpPr>
        <p:spPr/>
        <p:txBody>
          <a:bodyPr/>
          <a:lstStyle/>
          <a:p>
            <a:fld id="{52E71EED-C728-4550-82C7-09BB41F88216}" type="slidenum">
              <a:rPr lang="en-GB" smtClean="0"/>
              <a:t>‹#›</a:t>
            </a:fld>
            <a:endParaRPr lang="en-GB"/>
          </a:p>
        </p:txBody>
      </p:sp>
    </p:spTree>
    <p:extLst>
      <p:ext uri="{BB962C8B-B14F-4D97-AF65-F5344CB8AC3E}">
        <p14:creationId xmlns:p14="http://schemas.microsoft.com/office/powerpoint/2010/main" val="1236205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F7DB7D-30FF-4F75-BEAE-6B3ACF7146C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71B055C-59DB-4438-BFCD-4B9EEFE6692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58A62E-E715-444C-8F4A-FC724CBFE845}"/>
              </a:ext>
            </a:extLst>
          </p:cNvPr>
          <p:cNvSpPr>
            <a:spLocks noGrp="1"/>
          </p:cNvSpPr>
          <p:nvPr>
            <p:ph type="dt" sz="half" idx="10"/>
          </p:nvPr>
        </p:nvSpPr>
        <p:spPr/>
        <p:txBody>
          <a:bodyPr/>
          <a:lstStyle/>
          <a:p>
            <a:fld id="{2AABC7D4-3AB5-4B91-8CEA-3BC52B4EC626}" type="datetimeFigureOut">
              <a:rPr lang="en-GB" smtClean="0"/>
              <a:t>28/03/2023</a:t>
            </a:fld>
            <a:endParaRPr lang="en-GB"/>
          </a:p>
        </p:txBody>
      </p:sp>
      <p:sp>
        <p:nvSpPr>
          <p:cNvPr id="5" name="Footer Placeholder 4">
            <a:extLst>
              <a:ext uri="{FF2B5EF4-FFF2-40B4-BE49-F238E27FC236}">
                <a16:creationId xmlns:a16="http://schemas.microsoft.com/office/drawing/2014/main" id="{1E2CE96C-A1DD-4BD2-AB57-9469B3E0E2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FBE74F-B094-4813-8F4F-98D4E0FF05D5}"/>
              </a:ext>
            </a:extLst>
          </p:cNvPr>
          <p:cNvSpPr>
            <a:spLocks noGrp="1"/>
          </p:cNvSpPr>
          <p:nvPr>
            <p:ph type="sldNum" sz="quarter" idx="12"/>
          </p:nvPr>
        </p:nvSpPr>
        <p:spPr/>
        <p:txBody>
          <a:bodyPr/>
          <a:lstStyle/>
          <a:p>
            <a:fld id="{52E71EED-C728-4550-82C7-09BB41F88216}" type="slidenum">
              <a:rPr lang="en-GB" smtClean="0"/>
              <a:t>‹#›</a:t>
            </a:fld>
            <a:endParaRPr lang="en-GB"/>
          </a:p>
        </p:txBody>
      </p:sp>
    </p:spTree>
    <p:extLst>
      <p:ext uri="{BB962C8B-B14F-4D97-AF65-F5344CB8AC3E}">
        <p14:creationId xmlns:p14="http://schemas.microsoft.com/office/powerpoint/2010/main" val="70360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99296-4ED1-4028-90DC-3B454010643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C6E7540-FC99-4393-815F-D7AE17260D0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B26901-0878-4F60-8F22-8FB0AE48098A}"/>
              </a:ext>
            </a:extLst>
          </p:cNvPr>
          <p:cNvSpPr>
            <a:spLocks noGrp="1"/>
          </p:cNvSpPr>
          <p:nvPr>
            <p:ph type="dt" sz="half" idx="10"/>
          </p:nvPr>
        </p:nvSpPr>
        <p:spPr/>
        <p:txBody>
          <a:bodyPr/>
          <a:lstStyle/>
          <a:p>
            <a:fld id="{2AABC7D4-3AB5-4B91-8CEA-3BC52B4EC626}" type="datetimeFigureOut">
              <a:rPr lang="en-GB" smtClean="0"/>
              <a:t>28/03/2023</a:t>
            </a:fld>
            <a:endParaRPr lang="en-GB"/>
          </a:p>
        </p:txBody>
      </p:sp>
      <p:sp>
        <p:nvSpPr>
          <p:cNvPr id="5" name="Footer Placeholder 4">
            <a:extLst>
              <a:ext uri="{FF2B5EF4-FFF2-40B4-BE49-F238E27FC236}">
                <a16:creationId xmlns:a16="http://schemas.microsoft.com/office/drawing/2014/main" id="{7FEE0EAB-22A8-428D-A460-CD2BBF5D50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5AF899-17F6-4472-A219-8A7615C3A3CF}"/>
              </a:ext>
            </a:extLst>
          </p:cNvPr>
          <p:cNvSpPr>
            <a:spLocks noGrp="1"/>
          </p:cNvSpPr>
          <p:nvPr>
            <p:ph type="sldNum" sz="quarter" idx="12"/>
          </p:nvPr>
        </p:nvSpPr>
        <p:spPr/>
        <p:txBody>
          <a:bodyPr/>
          <a:lstStyle/>
          <a:p>
            <a:fld id="{52E71EED-C728-4550-82C7-09BB41F88216}" type="slidenum">
              <a:rPr lang="en-GB" smtClean="0"/>
              <a:t>‹#›</a:t>
            </a:fld>
            <a:endParaRPr lang="en-GB"/>
          </a:p>
        </p:txBody>
      </p:sp>
    </p:spTree>
    <p:extLst>
      <p:ext uri="{BB962C8B-B14F-4D97-AF65-F5344CB8AC3E}">
        <p14:creationId xmlns:p14="http://schemas.microsoft.com/office/powerpoint/2010/main" val="1469206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88B52-EA23-4569-8D50-21D6B17A1C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AD8C5D1-1A4C-489B-AC19-B128E75B94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B80FF7B-6F84-4046-9522-AA0E05F755A4}"/>
              </a:ext>
            </a:extLst>
          </p:cNvPr>
          <p:cNvSpPr>
            <a:spLocks noGrp="1"/>
          </p:cNvSpPr>
          <p:nvPr>
            <p:ph type="dt" sz="half" idx="10"/>
          </p:nvPr>
        </p:nvSpPr>
        <p:spPr/>
        <p:txBody>
          <a:bodyPr/>
          <a:lstStyle/>
          <a:p>
            <a:fld id="{2AABC7D4-3AB5-4B91-8CEA-3BC52B4EC626}" type="datetimeFigureOut">
              <a:rPr lang="en-GB" smtClean="0"/>
              <a:t>28/03/2023</a:t>
            </a:fld>
            <a:endParaRPr lang="en-GB"/>
          </a:p>
        </p:txBody>
      </p:sp>
      <p:sp>
        <p:nvSpPr>
          <p:cNvPr id="5" name="Footer Placeholder 4">
            <a:extLst>
              <a:ext uri="{FF2B5EF4-FFF2-40B4-BE49-F238E27FC236}">
                <a16:creationId xmlns:a16="http://schemas.microsoft.com/office/drawing/2014/main" id="{C722C858-5D7F-4ADA-83A8-0191A34B4E7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529D49-4C59-4491-9D40-881B79C6DCB5}"/>
              </a:ext>
            </a:extLst>
          </p:cNvPr>
          <p:cNvSpPr>
            <a:spLocks noGrp="1"/>
          </p:cNvSpPr>
          <p:nvPr>
            <p:ph type="sldNum" sz="quarter" idx="12"/>
          </p:nvPr>
        </p:nvSpPr>
        <p:spPr/>
        <p:txBody>
          <a:bodyPr/>
          <a:lstStyle/>
          <a:p>
            <a:fld id="{52E71EED-C728-4550-82C7-09BB41F88216}" type="slidenum">
              <a:rPr lang="en-GB" smtClean="0"/>
              <a:t>‹#›</a:t>
            </a:fld>
            <a:endParaRPr lang="en-GB"/>
          </a:p>
        </p:txBody>
      </p:sp>
    </p:spTree>
    <p:extLst>
      <p:ext uri="{BB962C8B-B14F-4D97-AF65-F5344CB8AC3E}">
        <p14:creationId xmlns:p14="http://schemas.microsoft.com/office/powerpoint/2010/main" val="1466447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17779-DD1B-4FD8-B3AB-B9C658CBD22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B297081-3925-409D-8ADA-79F59FF7A98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FC0EE3B-829B-480D-89F3-A5B4F6FE485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84B8C84-27E3-44E8-8D9C-AA2D9A0F394C}"/>
              </a:ext>
            </a:extLst>
          </p:cNvPr>
          <p:cNvSpPr>
            <a:spLocks noGrp="1"/>
          </p:cNvSpPr>
          <p:nvPr>
            <p:ph type="dt" sz="half" idx="10"/>
          </p:nvPr>
        </p:nvSpPr>
        <p:spPr/>
        <p:txBody>
          <a:bodyPr/>
          <a:lstStyle/>
          <a:p>
            <a:fld id="{2AABC7D4-3AB5-4B91-8CEA-3BC52B4EC626}" type="datetimeFigureOut">
              <a:rPr lang="en-GB" smtClean="0"/>
              <a:t>28/03/2023</a:t>
            </a:fld>
            <a:endParaRPr lang="en-GB"/>
          </a:p>
        </p:txBody>
      </p:sp>
      <p:sp>
        <p:nvSpPr>
          <p:cNvPr id="6" name="Footer Placeholder 5">
            <a:extLst>
              <a:ext uri="{FF2B5EF4-FFF2-40B4-BE49-F238E27FC236}">
                <a16:creationId xmlns:a16="http://schemas.microsoft.com/office/drawing/2014/main" id="{741D78FA-BA87-4516-9C0E-8E7EA676553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BB05EFB-D56D-4DE4-BCF2-6BDE9891C42A}"/>
              </a:ext>
            </a:extLst>
          </p:cNvPr>
          <p:cNvSpPr>
            <a:spLocks noGrp="1"/>
          </p:cNvSpPr>
          <p:nvPr>
            <p:ph type="sldNum" sz="quarter" idx="12"/>
          </p:nvPr>
        </p:nvSpPr>
        <p:spPr/>
        <p:txBody>
          <a:bodyPr/>
          <a:lstStyle/>
          <a:p>
            <a:fld id="{52E71EED-C728-4550-82C7-09BB41F88216}" type="slidenum">
              <a:rPr lang="en-GB" smtClean="0"/>
              <a:t>‹#›</a:t>
            </a:fld>
            <a:endParaRPr lang="en-GB"/>
          </a:p>
        </p:txBody>
      </p:sp>
    </p:spTree>
    <p:extLst>
      <p:ext uri="{BB962C8B-B14F-4D97-AF65-F5344CB8AC3E}">
        <p14:creationId xmlns:p14="http://schemas.microsoft.com/office/powerpoint/2010/main" val="1965031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5FDB8-D079-4917-ABB0-DA892311482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C64E6A-3B1C-4C25-BCC7-F8947E5C4A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688CC5-11F1-44C2-9DC0-CAA4EC84715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3F94637-28C9-4726-A820-AADE6EF2E0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A348E19-177F-401A-852D-EF16B914ACA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BAD6B8B-1742-4E2B-AE11-37A94E4D8FE4}"/>
              </a:ext>
            </a:extLst>
          </p:cNvPr>
          <p:cNvSpPr>
            <a:spLocks noGrp="1"/>
          </p:cNvSpPr>
          <p:nvPr>
            <p:ph type="dt" sz="half" idx="10"/>
          </p:nvPr>
        </p:nvSpPr>
        <p:spPr/>
        <p:txBody>
          <a:bodyPr/>
          <a:lstStyle/>
          <a:p>
            <a:fld id="{2AABC7D4-3AB5-4B91-8CEA-3BC52B4EC626}" type="datetimeFigureOut">
              <a:rPr lang="en-GB" smtClean="0"/>
              <a:t>28/03/2023</a:t>
            </a:fld>
            <a:endParaRPr lang="en-GB"/>
          </a:p>
        </p:txBody>
      </p:sp>
      <p:sp>
        <p:nvSpPr>
          <p:cNvPr id="8" name="Footer Placeholder 7">
            <a:extLst>
              <a:ext uri="{FF2B5EF4-FFF2-40B4-BE49-F238E27FC236}">
                <a16:creationId xmlns:a16="http://schemas.microsoft.com/office/drawing/2014/main" id="{A0E1A9AB-ED38-45DF-B56A-6C14465F0BC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D6919EC-EA43-4186-83A7-719B167D3F8C}"/>
              </a:ext>
            </a:extLst>
          </p:cNvPr>
          <p:cNvSpPr>
            <a:spLocks noGrp="1"/>
          </p:cNvSpPr>
          <p:nvPr>
            <p:ph type="sldNum" sz="quarter" idx="12"/>
          </p:nvPr>
        </p:nvSpPr>
        <p:spPr/>
        <p:txBody>
          <a:bodyPr/>
          <a:lstStyle/>
          <a:p>
            <a:fld id="{52E71EED-C728-4550-82C7-09BB41F88216}" type="slidenum">
              <a:rPr lang="en-GB" smtClean="0"/>
              <a:t>‹#›</a:t>
            </a:fld>
            <a:endParaRPr lang="en-GB"/>
          </a:p>
        </p:txBody>
      </p:sp>
    </p:spTree>
    <p:extLst>
      <p:ext uri="{BB962C8B-B14F-4D97-AF65-F5344CB8AC3E}">
        <p14:creationId xmlns:p14="http://schemas.microsoft.com/office/powerpoint/2010/main" val="3162576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6788-CB39-4DBB-907B-A6144D0CD1C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22E2182-1A24-4911-BE56-5EC981DE7C02}"/>
              </a:ext>
            </a:extLst>
          </p:cNvPr>
          <p:cNvSpPr>
            <a:spLocks noGrp="1"/>
          </p:cNvSpPr>
          <p:nvPr>
            <p:ph type="dt" sz="half" idx="10"/>
          </p:nvPr>
        </p:nvSpPr>
        <p:spPr/>
        <p:txBody>
          <a:bodyPr/>
          <a:lstStyle/>
          <a:p>
            <a:fld id="{2AABC7D4-3AB5-4B91-8CEA-3BC52B4EC626}" type="datetimeFigureOut">
              <a:rPr lang="en-GB" smtClean="0"/>
              <a:t>28/03/2023</a:t>
            </a:fld>
            <a:endParaRPr lang="en-GB"/>
          </a:p>
        </p:txBody>
      </p:sp>
      <p:sp>
        <p:nvSpPr>
          <p:cNvPr id="4" name="Footer Placeholder 3">
            <a:extLst>
              <a:ext uri="{FF2B5EF4-FFF2-40B4-BE49-F238E27FC236}">
                <a16:creationId xmlns:a16="http://schemas.microsoft.com/office/drawing/2014/main" id="{4CD1A88C-C022-4BEF-A131-69C3AC4D808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94C3DBE-F573-4FF5-A431-AE4D73B385A7}"/>
              </a:ext>
            </a:extLst>
          </p:cNvPr>
          <p:cNvSpPr>
            <a:spLocks noGrp="1"/>
          </p:cNvSpPr>
          <p:nvPr>
            <p:ph type="sldNum" sz="quarter" idx="12"/>
          </p:nvPr>
        </p:nvSpPr>
        <p:spPr/>
        <p:txBody>
          <a:bodyPr/>
          <a:lstStyle/>
          <a:p>
            <a:fld id="{52E71EED-C728-4550-82C7-09BB41F88216}" type="slidenum">
              <a:rPr lang="en-GB" smtClean="0"/>
              <a:t>‹#›</a:t>
            </a:fld>
            <a:endParaRPr lang="en-GB"/>
          </a:p>
        </p:txBody>
      </p:sp>
    </p:spTree>
    <p:extLst>
      <p:ext uri="{BB962C8B-B14F-4D97-AF65-F5344CB8AC3E}">
        <p14:creationId xmlns:p14="http://schemas.microsoft.com/office/powerpoint/2010/main" val="4283980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36EC1A-B764-4B36-8965-8516A2CD7C86}"/>
              </a:ext>
            </a:extLst>
          </p:cNvPr>
          <p:cNvSpPr>
            <a:spLocks noGrp="1"/>
          </p:cNvSpPr>
          <p:nvPr>
            <p:ph type="dt" sz="half" idx="10"/>
          </p:nvPr>
        </p:nvSpPr>
        <p:spPr/>
        <p:txBody>
          <a:bodyPr/>
          <a:lstStyle/>
          <a:p>
            <a:fld id="{2AABC7D4-3AB5-4B91-8CEA-3BC52B4EC626}" type="datetimeFigureOut">
              <a:rPr lang="en-GB" smtClean="0"/>
              <a:t>28/03/2023</a:t>
            </a:fld>
            <a:endParaRPr lang="en-GB"/>
          </a:p>
        </p:txBody>
      </p:sp>
      <p:sp>
        <p:nvSpPr>
          <p:cNvPr id="3" name="Footer Placeholder 2">
            <a:extLst>
              <a:ext uri="{FF2B5EF4-FFF2-40B4-BE49-F238E27FC236}">
                <a16:creationId xmlns:a16="http://schemas.microsoft.com/office/drawing/2014/main" id="{A7C28792-C350-46F6-A979-D62E406AE01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EFBE744-8E0C-472E-8CF0-572028DB219E}"/>
              </a:ext>
            </a:extLst>
          </p:cNvPr>
          <p:cNvSpPr>
            <a:spLocks noGrp="1"/>
          </p:cNvSpPr>
          <p:nvPr>
            <p:ph type="sldNum" sz="quarter" idx="12"/>
          </p:nvPr>
        </p:nvSpPr>
        <p:spPr/>
        <p:txBody>
          <a:bodyPr/>
          <a:lstStyle/>
          <a:p>
            <a:fld id="{52E71EED-C728-4550-82C7-09BB41F88216}" type="slidenum">
              <a:rPr lang="en-GB" smtClean="0"/>
              <a:t>‹#›</a:t>
            </a:fld>
            <a:endParaRPr lang="en-GB"/>
          </a:p>
        </p:txBody>
      </p:sp>
    </p:spTree>
    <p:extLst>
      <p:ext uri="{BB962C8B-B14F-4D97-AF65-F5344CB8AC3E}">
        <p14:creationId xmlns:p14="http://schemas.microsoft.com/office/powerpoint/2010/main" val="2083427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CC7CA-F2A4-4C39-B6A6-6E090CDDCE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A68FDD1-A506-43EF-ABA7-F3CD5B7080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9705398-C31D-4BF0-A593-825320A104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B5D2586-21C4-4795-8636-BBFB0A46E326}"/>
              </a:ext>
            </a:extLst>
          </p:cNvPr>
          <p:cNvSpPr>
            <a:spLocks noGrp="1"/>
          </p:cNvSpPr>
          <p:nvPr>
            <p:ph type="dt" sz="half" idx="10"/>
          </p:nvPr>
        </p:nvSpPr>
        <p:spPr/>
        <p:txBody>
          <a:bodyPr/>
          <a:lstStyle/>
          <a:p>
            <a:fld id="{2AABC7D4-3AB5-4B91-8CEA-3BC52B4EC626}" type="datetimeFigureOut">
              <a:rPr lang="en-GB" smtClean="0"/>
              <a:t>28/03/2023</a:t>
            </a:fld>
            <a:endParaRPr lang="en-GB"/>
          </a:p>
        </p:txBody>
      </p:sp>
      <p:sp>
        <p:nvSpPr>
          <p:cNvPr id="6" name="Footer Placeholder 5">
            <a:extLst>
              <a:ext uri="{FF2B5EF4-FFF2-40B4-BE49-F238E27FC236}">
                <a16:creationId xmlns:a16="http://schemas.microsoft.com/office/drawing/2014/main" id="{56D7BD36-528F-4973-AB69-C1027C3538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F08A08-F9A1-4F18-9852-AC34C6A18800}"/>
              </a:ext>
            </a:extLst>
          </p:cNvPr>
          <p:cNvSpPr>
            <a:spLocks noGrp="1"/>
          </p:cNvSpPr>
          <p:nvPr>
            <p:ph type="sldNum" sz="quarter" idx="12"/>
          </p:nvPr>
        </p:nvSpPr>
        <p:spPr/>
        <p:txBody>
          <a:bodyPr/>
          <a:lstStyle/>
          <a:p>
            <a:fld id="{52E71EED-C728-4550-82C7-09BB41F88216}" type="slidenum">
              <a:rPr lang="en-GB" smtClean="0"/>
              <a:t>‹#›</a:t>
            </a:fld>
            <a:endParaRPr lang="en-GB"/>
          </a:p>
        </p:txBody>
      </p:sp>
    </p:spTree>
    <p:extLst>
      <p:ext uri="{BB962C8B-B14F-4D97-AF65-F5344CB8AC3E}">
        <p14:creationId xmlns:p14="http://schemas.microsoft.com/office/powerpoint/2010/main" val="154907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C9F1C-83CF-49A5-89BC-66216C70D3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B8EFF69-6C97-4F83-B57C-316357A60E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1E2F556-3DA7-4BA9-9088-3836110FD0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932C6F-DDF1-4931-938A-595D58A6301D}"/>
              </a:ext>
            </a:extLst>
          </p:cNvPr>
          <p:cNvSpPr>
            <a:spLocks noGrp="1"/>
          </p:cNvSpPr>
          <p:nvPr>
            <p:ph type="dt" sz="half" idx="10"/>
          </p:nvPr>
        </p:nvSpPr>
        <p:spPr/>
        <p:txBody>
          <a:bodyPr/>
          <a:lstStyle/>
          <a:p>
            <a:fld id="{2AABC7D4-3AB5-4B91-8CEA-3BC52B4EC626}" type="datetimeFigureOut">
              <a:rPr lang="en-GB" smtClean="0"/>
              <a:t>28/03/2023</a:t>
            </a:fld>
            <a:endParaRPr lang="en-GB"/>
          </a:p>
        </p:txBody>
      </p:sp>
      <p:sp>
        <p:nvSpPr>
          <p:cNvPr id="6" name="Footer Placeholder 5">
            <a:extLst>
              <a:ext uri="{FF2B5EF4-FFF2-40B4-BE49-F238E27FC236}">
                <a16:creationId xmlns:a16="http://schemas.microsoft.com/office/drawing/2014/main" id="{DF53B181-8F78-448D-B87C-24AF6BA19A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052246B-6BCD-43A0-B1B5-86F8151B0650}"/>
              </a:ext>
            </a:extLst>
          </p:cNvPr>
          <p:cNvSpPr>
            <a:spLocks noGrp="1"/>
          </p:cNvSpPr>
          <p:nvPr>
            <p:ph type="sldNum" sz="quarter" idx="12"/>
          </p:nvPr>
        </p:nvSpPr>
        <p:spPr/>
        <p:txBody>
          <a:bodyPr/>
          <a:lstStyle/>
          <a:p>
            <a:fld id="{52E71EED-C728-4550-82C7-09BB41F88216}" type="slidenum">
              <a:rPr lang="en-GB" smtClean="0"/>
              <a:t>‹#›</a:t>
            </a:fld>
            <a:endParaRPr lang="en-GB"/>
          </a:p>
        </p:txBody>
      </p:sp>
    </p:spTree>
    <p:extLst>
      <p:ext uri="{BB962C8B-B14F-4D97-AF65-F5344CB8AC3E}">
        <p14:creationId xmlns:p14="http://schemas.microsoft.com/office/powerpoint/2010/main" val="185626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1E470C-4616-4A40-B46D-7CC7A6A5B4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C02D457-1E2C-44D5-9626-5CF0C75375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74EC94-DEB2-4827-8FC6-DD1F68918A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ABC7D4-3AB5-4B91-8CEA-3BC52B4EC626}" type="datetimeFigureOut">
              <a:rPr lang="en-GB" smtClean="0"/>
              <a:t>28/03/2023</a:t>
            </a:fld>
            <a:endParaRPr lang="en-GB"/>
          </a:p>
        </p:txBody>
      </p:sp>
      <p:sp>
        <p:nvSpPr>
          <p:cNvPr id="5" name="Footer Placeholder 4">
            <a:extLst>
              <a:ext uri="{FF2B5EF4-FFF2-40B4-BE49-F238E27FC236}">
                <a16:creationId xmlns:a16="http://schemas.microsoft.com/office/drawing/2014/main" id="{DA6D6932-2C16-4669-9E93-E44FB82FF9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611820A-9208-458E-8F86-EE63284FA1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E71EED-C728-4550-82C7-09BB41F88216}" type="slidenum">
              <a:rPr lang="en-GB" smtClean="0"/>
              <a:t>‹#›</a:t>
            </a:fld>
            <a:endParaRPr lang="en-GB"/>
          </a:p>
        </p:txBody>
      </p:sp>
    </p:spTree>
    <p:extLst>
      <p:ext uri="{BB962C8B-B14F-4D97-AF65-F5344CB8AC3E}">
        <p14:creationId xmlns:p14="http://schemas.microsoft.com/office/powerpoint/2010/main" val="2026112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DA640-A6F9-4566-ADE7-3861E145656B}"/>
              </a:ext>
            </a:extLst>
          </p:cNvPr>
          <p:cNvSpPr>
            <a:spLocks noGrp="1"/>
          </p:cNvSpPr>
          <p:nvPr>
            <p:ph type="ctrTitle"/>
          </p:nvPr>
        </p:nvSpPr>
        <p:spPr>
          <a:xfrm>
            <a:off x="1643269" y="516834"/>
            <a:ext cx="9144000" cy="647493"/>
          </a:xfrm>
        </p:spPr>
        <p:txBody>
          <a:bodyPr>
            <a:normAutofit/>
          </a:bodyPr>
          <a:lstStyle/>
          <a:p>
            <a:r>
              <a:rPr lang="en-GB" sz="1800" b="1" dirty="0"/>
              <a:t>2022/2023 Gender Pay Gap Statement </a:t>
            </a:r>
          </a:p>
        </p:txBody>
      </p:sp>
      <p:sp>
        <p:nvSpPr>
          <p:cNvPr id="3" name="Subtitle 2">
            <a:extLst>
              <a:ext uri="{FF2B5EF4-FFF2-40B4-BE49-F238E27FC236}">
                <a16:creationId xmlns:a16="http://schemas.microsoft.com/office/drawing/2014/main" id="{E2D6360E-AF75-4F3C-ABBB-88E2C3FB8D76}"/>
              </a:ext>
            </a:extLst>
          </p:cNvPr>
          <p:cNvSpPr>
            <a:spLocks noGrp="1"/>
          </p:cNvSpPr>
          <p:nvPr>
            <p:ph type="subTitle" idx="1"/>
          </p:nvPr>
        </p:nvSpPr>
        <p:spPr>
          <a:xfrm>
            <a:off x="1583634" y="1786488"/>
            <a:ext cx="9203635" cy="3222834"/>
          </a:xfrm>
        </p:spPr>
        <p:txBody>
          <a:bodyPr>
            <a:noAutofit/>
          </a:bodyPr>
          <a:lstStyle/>
          <a:p>
            <a:pPr algn="l"/>
            <a:r>
              <a:rPr lang="en-GB" sz="1200" dirty="0"/>
              <a:t>Diverse Abilities are proud to be an employer who attracts a diverse workforce and employs people from a variety of different ages, backgrounds and nationalities. </a:t>
            </a:r>
          </a:p>
          <a:p>
            <a:pPr algn="l"/>
            <a:r>
              <a:rPr lang="en-GB" sz="1200" dirty="0"/>
              <a:t>We ensure equality in all of our policies and are committed to making sure that our staff receive the same pay for the same role regardless of gender. Equal opportunities are given for management development opportunities across all  employees. </a:t>
            </a:r>
          </a:p>
          <a:p>
            <a:pPr algn="l"/>
            <a:r>
              <a:rPr lang="en-GB" sz="1200" dirty="0"/>
              <a:t>Due to the nature of our work, and the Health and Social care sector in general, we have a predominantly female population. </a:t>
            </a:r>
          </a:p>
          <a:p>
            <a:pPr algn="l"/>
            <a:r>
              <a:rPr lang="en-GB" sz="1200" dirty="0"/>
              <a:t>This female to male ratio is increased further as some of our roles can only be filled by females due to ‘genuine occupational reasons’ due to the choices of the people we support. </a:t>
            </a:r>
          </a:p>
          <a:p>
            <a:pPr algn="l"/>
            <a:r>
              <a:rPr lang="en-GB" sz="1200" dirty="0"/>
              <a:t>Due to the nature of our positions, we are able to offer flexible working with various different shift patterns across the majority of our services. This tends to fit well around other responsibilities, such as childcare. This flexibility is reflected by the higher percentage of women we see in roles across our organisation. </a:t>
            </a:r>
          </a:p>
          <a:p>
            <a:pPr algn="l"/>
            <a:r>
              <a:rPr lang="en-GB" sz="1200" dirty="0"/>
              <a:t>The data we have been requested to report is from April 2022</a:t>
            </a:r>
          </a:p>
          <a:p>
            <a:pPr algn="l"/>
            <a:endParaRPr lang="en-GB" sz="1200" dirty="0"/>
          </a:p>
          <a:p>
            <a:pPr algn="l"/>
            <a:endParaRPr lang="en-GB" sz="1200" dirty="0"/>
          </a:p>
          <a:p>
            <a:pPr algn="l"/>
            <a:endParaRPr lang="en-GB" sz="1200" dirty="0"/>
          </a:p>
          <a:p>
            <a:pPr algn="l"/>
            <a:r>
              <a:rPr lang="en-GB" sz="1200" dirty="0"/>
              <a:t>Mark Powell </a:t>
            </a:r>
          </a:p>
          <a:p>
            <a:pPr algn="l"/>
            <a:endParaRPr lang="en-GB" sz="1200" dirty="0"/>
          </a:p>
          <a:p>
            <a:pPr algn="l"/>
            <a:r>
              <a:rPr lang="en-GB" sz="1200" dirty="0"/>
              <a:t>CEO </a:t>
            </a:r>
          </a:p>
          <a:p>
            <a:pPr algn="l"/>
            <a:endParaRPr lang="en-GB" sz="1200" dirty="0"/>
          </a:p>
          <a:p>
            <a:pPr algn="l"/>
            <a:endParaRPr lang="en-GB" sz="1200" dirty="0"/>
          </a:p>
        </p:txBody>
      </p:sp>
      <p:pic>
        <p:nvPicPr>
          <p:cNvPr id="8" name="Picture 7" descr="Mark Powell">
            <a:extLst>
              <a:ext uri="{FF2B5EF4-FFF2-40B4-BE49-F238E27FC236}">
                <a16:creationId xmlns:a16="http://schemas.microsoft.com/office/drawing/2014/main" id="{EEE73FC7-AD12-4E42-90BD-F5DB2D141CED}"/>
              </a:ext>
            </a:extLst>
          </p:cNvPr>
          <p:cNvPicPr/>
          <p:nvPr/>
        </p:nvPicPr>
        <p:blipFill>
          <a:blip r:embed="rId2" cstate="print"/>
          <a:srcRect/>
          <a:stretch>
            <a:fillRect/>
          </a:stretch>
        </p:blipFill>
        <p:spPr bwMode="auto">
          <a:xfrm>
            <a:off x="1394005" y="4398013"/>
            <a:ext cx="1264790" cy="792966"/>
          </a:xfrm>
          <a:prstGeom prst="rect">
            <a:avLst/>
          </a:prstGeom>
          <a:noFill/>
          <a:ln w="9525">
            <a:noFill/>
            <a:miter lim="800000"/>
            <a:headEnd/>
            <a:tailEnd/>
          </a:ln>
        </p:spPr>
      </p:pic>
    </p:spTree>
    <p:extLst>
      <p:ext uri="{BB962C8B-B14F-4D97-AF65-F5344CB8AC3E}">
        <p14:creationId xmlns:p14="http://schemas.microsoft.com/office/powerpoint/2010/main" val="3017329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DA640-A6F9-4566-ADE7-3861E145656B}"/>
              </a:ext>
            </a:extLst>
          </p:cNvPr>
          <p:cNvSpPr>
            <a:spLocks noGrp="1"/>
          </p:cNvSpPr>
          <p:nvPr>
            <p:ph type="ctrTitle"/>
          </p:nvPr>
        </p:nvSpPr>
        <p:spPr>
          <a:xfrm>
            <a:off x="1643269" y="516834"/>
            <a:ext cx="9144000" cy="647493"/>
          </a:xfrm>
        </p:spPr>
        <p:txBody>
          <a:bodyPr>
            <a:normAutofit/>
          </a:bodyPr>
          <a:lstStyle/>
          <a:p>
            <a:r>
              <a:rPr lang="en-GB" sz="1800" b="1" dirty="0"/>
              <a:t>2022/2023 Gender Pay Gap Statement </a:t>
            </a:r>
          </a:p>
        </p:txBody>
      </p:sp>
      <p:sp>
        <p:nvSpPr>
          <p:cNvPr id="4" name="Rectangle: Rounded Corners 3">
            <a:extLst>
              <a:ext uri="{FF2B5EF4-FFF2-40B4-BE49-F238E27FC236}">
                <a16:creationId xmlns:a16="http://schemas.microsoft.com/office/drawing/2014/main" id="{6A1F6890-8D78-4CB8-B176-EF7AE1EE5B4F}"/>
              </a:ext>
            </a:extLst>
          </p:cNvPr>
          <p:cNvSpPr/>
          <p:nvPr/>
        </p:nvSpPr>
        <p:spPr>
          <a:xfrm>
            <a:off x="2597430" y="1842053"/>
            <a:ext cx="2067339" cy="7023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Total Employees </a:t>
            </a:r>
          </a:p>
          <a:p>
            <a:pPr algn="ctr"/>
            <a:r>
              <a:rPr lang="en-GB" dirty="0"/>
              <a:t>= 383</a:t>
            </a:r>
          </a:p>
        </p:txBody>
      </p:sp>
      <p:sp>
        <p:nvSpPr>
          <p:cNvPr id="5" name="Rectangle: Rounded Corners 4">
            <a:extLst>
              <a:ext uri="{FF2B5EF4-FFF2-40B4-BE49-F238E27FC236}">
                <a16:creationId xmlns:a16="http://schemas.microsoft.com/office/drawing/2014/main" id="{4F4460EA-C2AB-4C46-BEC0-601183BC50D0}"/>
              </a:ext>
            </a:extLst>
          </p:cNvPr>
          <p:cNvSpPr/>
          <p:nvPr/>
        </p:nvSpPr>
        <p:spPr>
          <a:xfrm>
            <a:off x="4923186" y="1842052"/>
            <a:ext cx="2067339" cy="7023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Total Female</a:t>
            </a:r>
          </a:p>
          <a:p>
            <a:pPr algn="ctr"/>
            <a:r>
              <a:rPr lang="en-GB" dirty="0"/>
              <a:t>= 328</a:t>
            </a:r>
          </a:p>
        </p:txBody>
      </p:sp>
      <p:sp>
        <p:nvSpPr>
          <p:cNvPr id="6" name="Rectangle: Rounded Corners 5">
            <a:extLst>
              <a:ext uri="{FF2B5EF4-FFF2-40B4-BE49-F238E27FC236}">
                <a16:creationId xmlns:a16="http://schemas.microsoft.com/office/drawing/2014/main" id="{C8BF85E4-5067-4CAD-BCEC-8C17683F7F98}"/>
              </a:ext>
            </a:extLst>
          </p:cNvPr>
          <p:cNvSpPr/>
          <p:nvPr/>
        </p:nvSpPr>
        <p:spPr>
          <a:xfrm>
            <a:off x="7248942" y="1842051"/>
            <a:ext cx="2067339" cy="7023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Total Male</a:t>
            </a:r>
          </a:p>
          <a:p>
            <a:pPr algn="ctr"/>
            <a:r>
              <a:rPr lang="en-GB" dirty="0"/>
              <a:t>= 55</a:t>
            </a:r>
          </a:p>
        </p:txBody>
      </p:sp>
      <p:sp>
        <p:nvSpPr>
          <p:cNvPr id="9" name="Rectangle 8">
            <a:extLst>
              <a:ext uri="{FF2B5EF4-FFF2-40B4-BE49-F238E27FC236}">
                <a16:creationId xmlns:a16="http://schemas.microsoft.com/office/drawing/2014/main" id="{2C283C24-A128-448A-A304-07495EE3D610}"/>
              </a:ext>
            </a:extLst>
          </p:cNvPr>
          <p:cNvSpPr/>
          <p:nvPr/>
        </p:nvSpPr>
        <p:spPr>
          <a:xfrm>
            <a:off x="1769104" y="3222140"/>
            <a:ext cx="9263270" cy="4185761"/>
          </a:xfrm>
          <a:prstGeom prst="rect">
            <a:avLst/>
          </a:prstGeom>
        </p:spPr>
        <p:txBody>
          <a:bodyPr wrap="square">
            <a:spAutoFit/>
          </a:bodyPr>
          <a:lstStyle/>
          <a:p>
            <a:r>
              <a:rPr lang="en-GB" sz="1400" b="1" u="sng" dirty="0"/>
              <a:t>Average Gender pay gap as a mean average </a:t>
            </a:r>
          </a:p>
          <a:p>
            <a:endParaRPr lang="en-GB" sz="1200" dirty="0"/>
          </a:p>
          <a:p>
            <a:r>
              <a:rPr lang="en-GB" sz="1200" dirty="0"/>
              <a:t> 			</a:t>
            </a:r>
            <a:r>
              <a:rPr lang="en-GB" sz="1200" b="1" dirty="0"/>
              <a:t>Men	Women</a:t>
            </a:r>
          </a:p>
          <a:p>
            <a:r>
              <a:rPr lang="en-GB" sz="1200" dirty="0"/>
              <a:t>Lower Quartile		£8.66	£8.93</a:t>
            </a:r>
          </a:p>
          <a:p>
            <a:endParaRPr lang="en-GB" sz="1200" dirty="0"/>
          </a:p>
          <a:p>
            <a:r>
              <a:rPr lang="en-GB" sz="1200" dirty="0"/>
              <a:t>Lower Middle Quartile		£9.93	£10.03</a:t>
            </a:r>
          </a:p>
          <a:p>
            <a:endParaRPr lang="en-GB" sz="1200" dirty="0"/>
          </a:p>
          <a:p>
            <a:r>
              <a:rPr lang="en-GB" sz="1200" dirty="0"/>
              <a:t>Upper Middle Quartile		£10.36	£10.84</a:t>
            </a:r>
          </a:p>
          <a:p>
            <a:endParaRPr lang="en-GB" sz="1200" dirty="0"/>
          </a:p>
          <a:p>
            <a:r>
              <a:rPr lang="en-GB" sz="1200" dirty="0"/>
              <a:t>Upper Quartile		£21.47	£16.43</a:t>
            </a:r>
          </a:p>
          <a:p>
            <a:endParaRPr lang="en-GB" sz="1200" dirty="0"/>
          </a:p>
          <a:p>
            <a:r>
              <a:rPr lang="en-GB" sz="1200" dirty="0"/>
              <a:t>A large proportion of male employees work in the lower quartile in our Short Breaks Crew and paid the national minimum wage dependent on their age.</a:t>
            </a:r>
          </a:p>
          <a:p>
            <a:endParaRPr lang="en-GB" sz="1200" dirty="0"/>
          </a:p>
          <a:p>
            <a:r>
              <a:rPr lang="en-GB" sz="1200" dirty="0">
                <a:effectLst/>
                <a:ea typeface="Calibri" panose="020F0502020204030204" pitchFamily="34" charset="0"/>
                <a:cs typeface="Times New Roman" panose="02020603050405020304" pitchFamily="18" charset="0"/>
              </a:rPr>
              <a:t>Included in the data ar</a:t>
            </a:r>
            <a:r>
              <a:rPr lang="en-GB" sz="1200" dirty="0">
                <a:ea typeface="Calibri" panose="020F0502020204030204" pitchFamily="34" charset="0"/>
                <a:cs typeface="Times New Roman" panose="02020603050405020304" pitchFamily="18" charset="0"/>
              </a:rPr>
              <a:t>e </a:t>
            </a:r>
            <a:r>
              <a:rPr lang="en-GB" sz="1200" dirty="0">
                <a:effectLst/>
                <a:ea typeface="Calibri" panose="020F0502020204030204" pitchFamily="34" charset="0"/>
                <a:cs typeface="Times New Roman" panose="02020603050405020304" pitchFamily="18" charset="0"/>
              </a:rPr>
              <a:t>bonuses awarded from Work and retention grants received from the local governing body where we have chosen awarded as one of payments to encourage the retention of staff. Along with staff making commendations to friends and family and receiving a referrals bonus. </a:t>
            </a:r>
            <a:endParaRPr lang="en-GB" sz="1200" dirty="0"/>
          </a:p>
          <a:p>
            <a:r>
              <a:rPr lang="en-GB" sz="1200" dirty="0"/>
              <a:t>		</a:t>
            </a:r>
          </a:p>
          <a:p>
            <a:endParaRPr lang="en-GB" sz="1200" dirty="0"/>
          </a:p>
          <a:p>
            <a:endParaRPr lang="en-GB" sz="1200" dirty="0"/>
          </a:p>
          <a:p>
            <a:endParaRPr lang="en-GB" sz="1200" dirty="0"/>
          </a:p>
          <a:p>
            <a:endParaRPr lang="en-GB" sz="1200" dirty="0"/>
          </a:p>
        </p:txBody>
      </p:sp>
    </p:spTree>
    <p:extLst>
      <p:ext uri="{BB962C8B-B14F-4D97-AF65-F5344CB8AC3E}">
        <p14:creationId xmlns:p14="http://schemas.microsoft.com/office/powerpoint/2010/main" val="3142652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DA640-A6F9-4566-ADE7-3861E145656B}"/>
              </a:ext>
            </a:extLst>
          </p:cNvPr>
          <p:cNvSpPr>
            <a:spLocks noGrp="1"/>
          </p:cNvSpPr>
          <p:nvPr>
            <p:ph type="ctrTitle"/>
          </p:nvPr>
        </p:nvSpPr>
        <p:spPr>
          <a:xfrm>
            <a:off x="1643269" y="516834"/>
            <a:ext cx="9144000" cy="647493"/>
          </a:xfrm>
        </p:spPr>
        <p:txBody>
          <a:bodyPr>
            <a:normAutofit/>
          </a:bodyPr>
          <a:lstStyle/>
          <a:p>
            <a:r>
              <a:rPr lang="en-GB" sz="1800" b="1" dirty="0"/>
              <a:t>2022 Gender Pay Gap Statement </a:t>
            </a:r>
          </a:p>
        </p:txBody>
      </p:sp>
      <p:sp>
        <p:nvSpPr>
          <p:cNvPr id="3" name="Subtitle 2">
            <a:extLst>
              <a:ext uri="{FF2B5EF4-FFF2-40B4-BE49-F238E27FC236}">
                <a16:creationId xmlns:a16="http://schemas.microsoft.com/office/drawing/2014/main" id="{E2D6360E-AF75-4F3C-ABBB-88E2C3FB8D76}"/>
              </a:ext>
            </a:extLst>
          </p:cNvPr>
          <p:cNvSpPr>
            <a:spLocks noGrp="1"/>
          </p:cNvSpPr>
          <p:nvPr>
            <p:ph type="subTitle" idx="1"/>
          </p:nvPr>
        </p:nvSpPr>
        <p:spPr>
          <a:xfrm>
            <a:off x="1643269" y="1468436"/>
            <a:ext cx="9144000" cy="1500051"/>
          </a:xfrm>
        </p:spPr>
        <p:txBody>
          <a:bodyPr>
            <a:normAutofit/>
          </a:bodyPr>
          <a:lstStyle/>
          <a:p>
            <a:pPr algn="l"/>
            <a:endParaRPr lang="en-GB" sz="1200" dirty="0"/>
          </a:p>
          <a:p>
            <a:pPr algn="l"/>
            <a:endParaRPr lang="en-GB" sz="1200" dirty="0"/>
          </a:p>
        </p:txBody>
      </p:sp>
      <p:sp>
        <p:nvSpPr>
          <p:cNvPr id="7" name="Subtitle 2">
            <a:extLst>
              <a:ext uri="{FF2B5EF4-FFF2-40B4-BE49-F238E27FC236}">
                <a16:creationId xmlns:a16="http://schemas.microsoft.com/office/drawing/2014/main" id="{184B94F3-9A7F-40B3-BD24-847C9DFAD36D}"/>
              </a:ext>
            </a:extLst>
          </p:cNvPr>
          <p:cNvSpPr txBox="1">
            <a:spLocks/>
          </p:cNvSpPr>
          <p:nvPr/>
        </p:nvSpPr>
        <p:spPr>
          <a:xfrm>
            <a:off x="1020417" y="1468435"/>
            <a:ext cx="9766852" cy="150005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800" dirty="0"/>
              <a:t>The below chart illustrates the gender distribution across Diverse Abilities workforce in four equally sized quartiles. </a:t>
            </a:r>
          </a:p>
          <a:p>
            <a:endParaRPr lang="en-GB" sz="1800" dirty="0"/>
          </a:p>
          <a:p>
            <a:endParaRPr lang="en-GB" sz="1800" dirty="0"/>
          </a:p>
        </p:txBody>
      </p:sp>
      <p:sp>
        <p:nvSpPr>
          <p:cNvPr id="8" name="Rectangle 7">
            <a:extLst>
              <a:ext uri="{FF2B5EF4-FFF2-40B4-BE49-F238E27FC236}">
                <a16:creationId xmlns:a16="http://schemas.microsoft.com/office/drawing/2014/main" id="{E54D7727-733F-47CD-8112-4658A9A0ED37}"/>
              </a:ext>
            </a:extLst>
          </p:cNvPr>
          <p:cNvSpPr/>
          <p:nvPr/>
        </p:nvSpPr>
        <p:spPr>
          <a:xfrm>
            <a:off x="1161094" y="2387272"/>
            <a:ext cx="9766852" cy="33925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a:p>
            <a:endParaRPr lang="en-GB" dirty="0"/>
          </a:p>
          <a:p>
            <a:endParaRPr lang="en-GB" dirty="0"/>
          </a:p>
          <a:p>
            <a:endParaRPr lang="en-GB" dirty="0"/>
          </a:p>
          <a:p>
            <a:endParaRPr lang="en-GB" dirty="0"/>
          </a:p>
          <a:p>
            <a:r>
              <a:rPr lang="en-GB" dirty="0"/>
              <a:t>				Women 				Men</a:t>
            </a:r>
          </a:p>
          <a:p>
            <a:endParaRPr lang="en-GB" dirty="0"/>
          </a:p>
          <a:p>
            <a:r>
              <a:rPr lang="en-GB" dirty="0"/>
              <a:t>Lower Quartile			  80%				20%	</a:t>
            </a:r>
          </a:p>
          <a:p>
            <a:endParaRPr lang="en-GB" dirty="0"/>
          </a:p>
          <a:p>
            <a:r>
              <a:rPr lang="en-GB" dirty="0"/>
              <a:t>Lower Middle Quartile                                23% 				77%		   </a:t>
            </a:r>
          </a:p>
          <a:p>
            <a:endParaRPr lang="en-GB" dirty="0"/>
          </a:p>
          <a:p>
            <a:r>
              <a:rPr lang="en-GB" dirty="0"/>
              <a:t>Upper Middle 			   88%  	                 			12%			                                                         </a:t>
            </a:r>
          </a:p>
          <a:p>
            <a:r>
              <a:rPr lang="en-GB" dirty="0"/>
              <a:t>Top Quartile 			    93%				7%</a:t>
            </a:r>
          </a:p>
          <a:p>
            <a:endParaRPr lang="en-GB" dirty="0"/>
          </a:p>
          <a:p>
            <a:endParaRPr lang="en-GB" dirty="0"/>
          </a:p>
          <a:p>
            <a:r>
              <a:rPr lang="en-GB" dirty="0"/>
              <a:t> </a:t>
            </a:r>
          </a:p>
          <a:p>
            <a:endParaRPr lang="en-GB" dirty="0"/>
          </a:p>
          <a:p>
            <a:endParaRPr lang="en-GB" dirty="0"/>
          </a:p>
        </p:txBody>
      </p:sp>
    </p:spTree>
    <p:extLst>
      <p:ext uri="{BB962C8B-B14F-4D97-AF65-F5344CB8AC3E}">
        <p14:creationId xmlns:p14="http://schemas.microsoft.com/office/powerpoint/2010/main" val="25114386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642</TotalTime>
  <Words>450</Words>
  <Application>Microsoft Office PowerPoint</Application>
  <PresentationFormat>Widescreen</PresentationFormat>
  <Paragraphs>55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2022/2023 Gender Pay Gap Statement </vt:lpstr>
      <vt:lpstr>2022/2023 Gender Pay Gap Statement </vt:lpstr>
      <vt:lpstr>2022 Gender Pay Gap Statement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 Gender Pay Gap Statement</dc:title>
  <dc:creator>Charlotte Curtis</dc:creator>
  <cp:lastModifiedBy>Charlotte Holdaway</cp:lastModifiedBy>
  <cp:revision>20</cp:revision>
  <cp:lastPrinted>2021-09-24T10:17:40Z</cp:lastPrinted>
  <dcterms:created xsi:type="dcterms:W3CDTF">2018-02-23T11:54:30Z</dcterms:created>
  <dcterms:modified xsi:type="dcterms:W3CDTF">2023-03-28T08:42:38Z</dcterms:modified>
</cp:coreProperties>
</file>